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9cc528ab-eb31-4004-8682-6b47d9ff2ba1/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26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hyperlink" Target="https://www.e-sfera.hr/dodatni-digitalni-sadrzaji/03919226-e976-4cca-86b2-14aba4a3b33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541" y="806825"/>
            <a:ext cx="10784541" cy="5741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6717" y="4629942"/>
            <a:ext cx="1804272" cy="185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2" name="Google Shape;242;p23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43" name="Google Shape;243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87090" y="120687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46707" y="2661339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1" name="Google Shape;251;p23"/>
          <p:cNvSpPr txBox="1"/>
          <p:nvPr/>
        </p:nvSpPr>
        <p:spPr>
          <a:xfrm>
            <a:off x="1882587" y="1250576"/>
            <a:ext cx="14522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priču s imenicom brod i složi priču u stripu.</a:t>
            </a: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1901851" y="2533754"/>
            <a:ext cx="204485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nastavne jedinice Sklonidba imenica i provjeri znanje u kvizu.</a:t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1817959" y="3961829"/>
            <a:ext cx="16369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ponovi sklonidbu uz klauna Bibija i Barta Simpsona.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5203251" y="1210600"/>
            <a:ext cx="139536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uz nastavne listiće i kvizove.</a:t>
            </a:r>
            <a:endParaRPr/>
          </a:p>
        </p:txBody>
      </p:sp>
      <p:sp>
        <p:nvSpPr>
          <p:cNvPr id="255" name="Google Shape;255;p23"/>
          <p:cNvSpPr txBox="1"/>
          <p:nvPr/>
        </p:nvSpPr>
        <p:spPr>
          <a:xfrm>
            <a:off x="5197261" y="2600449"/>
            <a:ext cx="16236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pomoću izlazne kartice napravi samoprovjeru.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111613" y="1465707"/>
            <a:ext cx="32572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Sklonidba imenica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9324" y="1919222"/>
            <a:ext cx="2793354" cy="2866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t="1320" r="1162" b="1024"/>
          <a:stretch/>
        </p:blipFill>
        <p:spPr>
          <a:xfrm rot="-196811">
            <a:off x="649596" y="814025"/>
            <a:ext cx="4015088" cy="542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492678" y="2260297"/>
            <a:ext cx="311808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imenice? Koje su vrste imenica? Što je rod i broj imenice? Od kojih se dijelova sastoji svaka promjenjiva riječ?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005" y="496740"/>
            <a:ext cx="7316722" cy="50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1269" y="395453"/>
            <a:ext cx="4841605" cy="47561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33086" y="4039698"/>
            <a:ext cx="1830550" cy="187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605468" y="639452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304653" y="1481017"/>
            <a:ext cx="369699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Slikopriču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 bilježnicu zapiši riječi kojima bi zamijenio/zamijenila sličice.</a:t>
            </a:r>
            <a:endParaRPr sz="24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7304653" y="2941999"/>
            <a:ext cx="39237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si primijetio/primijetila? Jesu li riječi promijenile svoj oblik ili značenje?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3248" y="747264"/>
            <a:ext cx="5169654" cy="52262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4873" y="4492658"/>
            <a:ext cx="1976280" cy="202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9" name="Google Shape;129;p17"/>
          <p:cNvSpPr txBox="1"/>
          <p:nvPr/>
        </p:nvSpPr>
        <p:spPr>
          <a:xfrm>
            <a:off x="8638171" y="1029834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172334" y="701935"/>
            <a:ext cx="6715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rečenice, posebno se usmjeri na imenicu </a:t>
            </a:r>
            <a:r>
              <a:rPr lang="hr-HR" sz="2400" b="1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236071" y="1442289"/>
            <a:ext cx="56510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svaki dan morao zvati Crvenkapicu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160547" y="2209833"/>
            <a:ext cx="5726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Crvenkapici nije bilo teško pomagati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127536" y="3040451"/>
            <a:ext cx="4320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Voljela je s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igrati igrice.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35675" y="3837372"/>
            <a:ext cx="44714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stigla sam! 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5205563" y="1789204"/>
            <a:ext cx="11843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>
                <a:solidFill>
                  <a:srgbClr val="FF0000"/>
                </a:solidFill>
                <a:sym typeface="Arial"/>
              </a:rPr>
              <a:t>ø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5068651" y="2608100"/>
            <a:ext cx="11843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4973162" y="3355742"/>
            <a:ext cx="14358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4875816" y="4011916"/>
            <a:ext cx="13772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1732128" y="1731521"/>
            <a:ext cx="13294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Tko</a:t>
            </a:r>
            <a:r>
              <a:rPr lang="hr-H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1732128" y="2582832"/>
            <a:ext cx="12785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Komu</a:t>
            </a:r>
            <a:r>
              <a:rPr lang="hr-HR" sz="1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732128" y="3497208"/>
            <a:ext cx="1520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kime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1628073" y="4183865"/>
            <a:ext cx="10221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1850730" y="424571"/>
            <a:ext cx="65285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pitanje trebaš postaviti kako bi odgovor bio odgovarajući  oblik imenice djed?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8790159" y="1703170"/>
            <a:ext cx="21515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PADEŽI</a:t>
            </a:r>
            <a:endParaRPr sz="2400" dirty="0"/>
          </a:p>
        </p:txBody>
      </p:sp>
      <p:sp>
        <p:nvSpPr>
          <p:cNvPr id="146" name="Google Shape;146;p17"/>
          <p:cNvSpPr txBox="1"/>
          <p:nvPr/>
        </p:nvSpPr>
        <p:spPr>
          <a:xfrm>
            <a:off x="2065750" y="676276"/>
            <a:ext cx="4229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se mijenjalo u imenici </a:t>
            </a:r>
            <a:r>
              <a:rPr lang="hr-HR" sz="2400" b="1" i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7220515" y="2315245"/>
            <a:ext cx="41743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Mijenjao se oblik imenice djed.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Padeži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različiti oblici iste imenice.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7877054" y="3355742"/>
            <a:ext cx="37441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hrvatskome je jeziku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sedam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padeža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: nominativ, genitiv, dativ, akuzativ, vokativ, lokativ, instrumental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7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85443" y="4636240"/>
            <a:ext cx="3650030" cy="206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267" y="586256"/>
            <a:ext cx="4914422" cy="48171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6464" y="4521615"/>
            <a:ext cx="1941557" cy="199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8795858" y="1235509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7768350" y="2094459"/>
            <a:ext cx="37607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SKLONIDBA ILI DEKLINACIJA</a:t>
            </a:r>
            <a:endParaRPr sz="2400" dirty="0"/>
          </a:p>
        </p:txBody>
      </p:sp>
      <p:sp>
        <p:nvSpPr>
          <p:cNvPr id="162" name="Google Shape;162;p18"/>
          <p:cNvSpPr txBox="1"/>
          <p:nvPr/>
        </p:nvSpPr>
        <p:spPr>
          <a:xfrm>
            <a:off x="1686447" y="587661"/>
            <a:ext cx="57022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promjenu imenice djed po padežima.</a:t>
            </a:r>
            <a:endParaRPr sz="2400" dirty="0"/>
          </a:p>
        </p:txBody>
      </p:sp>
      <p:pic>
        <p:nvPicPr>
          <p:cNvPr id="163" name="Google Shape;163;p18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6317" y="1405030"/>
            <a:ext cx="5607620" cy="2499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7648576" y="2536283"/>
            <a:ext cx="38645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Sklonidba ili deklinacija jest promjena riječi po padežima.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440137" y="5009639"/>
            <a:ext cx="58486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svaki dan morao zvati Crvenkapicu.</a:t>
            </a:r>
            <a:endParaRPr sz="240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363150" y="4019356"/>
            <a:ext cx="63159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zadani primjer. Gramatički opišimo imenicu djed: rod i broj. Možemo li i padež?</a:t>
            </a:r>
            <a:endParaRPr sz="2400" dirty="0"/>
          </a:p>
        </p:txBody>
      </p:sp>
      <p:sp>
        <p:nvSpPr>
          <p:cNvPr id="167" name="Google Shape;167;p18"/>
          <p:cNvSpPr txBox="1"/>
          <p:nvPr/>
        </p:nvSpPr>
        <p:spPr>
          <a:xfrm>
            <a:off x="3335339" y="5585996"/>
            <a:ext cx="24044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djed – N, m. r.,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7697815" y="3380958"/>
            <a:ext cx="4114271" cy="194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GRAMATIČKA OBILJEŽJA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IMENICE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hr-HR" sz="2400" dirty="0">
                <a:ea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padež</a:t>
            </a:r>
            <a:endParaRPr lang="hr-HR" sz="2400" dirty="0">
              <a:ea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-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broj.</a:t>
            </a:r>
            <a:endParaRPr sz="2400" dirty="0"/>
          </a:p>
        </p:txBody>
      </p:sp>
      <p:pic>
        <p:nvPicPr>
          <p:cNvPr id="169" name="Google Shape;169;p18" descr="Transparent Orange Arrow Icon Png - Arrow Increasing In Size, Png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2073694">
            <a:off x="5615943" y="4913318"/>
            <a:ext cx="2231505" cy="78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5283" y="494589"/>
            <a:ext cx="4848789" cy="49086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9945" y="4829768"/>
            <a:ext cx="1717015" cy="176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8" name="Google Shape;178;p19"/>
          <p:cNvSpPr txBox="1"/>
          <p:nvPr/>
        </p:nvSpPr>
        <p:spPr>
          <a:xfrm>
            <a:off x="7915240" y="659555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7713371" y="1693633"/>
            <a:ext cx="35064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GRAMATIČKA OBILJEŽJA</a:t>
            </a:r>
            <a:endParaRPr sz="2400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561315" y="1305447"/>
            <a:ext cx="22834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ROD IMENICE</a:t>
            </a:r>
            <a:endParaRPr sz="2400" dirty="0"/>
          </a:p>
        </p:txBody>
      </p:sp>
      <p:sp>
        <p:nvSpPr>
          <p:cNvPr id="183" name="Google Shape;183;p19"/>
          <p:cNvSpPr txBox="1"/>
          <p:nvPr/>
        </p:nvSpPr>
        <p:spPr>
          <a:xfrm>
            <a:off x="4195751" y="1361404"/>
            <a:ext cx="23020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BROJ IMENICE</a:t>
            </a:r>
            <a:endParaRPr sz="2400" dirty="0"/>
          </a:p>
        </p:txBody>
      </p:sp>
      <p:sp>
        <p:nvSpPr>
          <p:cNvPr id="184" name="Google Shape;184;p19"/>
          <p:cNvSpPr txBox="1"/>
          <p:nvPr/>
        </p:nvSpPr>
        <p:spPr>
          <a:xfrm>
            <a:off x="867531" y="4851314"/>
            <a:ext cx="1252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PADEŽ</a:t>
            </a:r>
            <a:endParaRPr sz="2400" dirty="0"/>
          </a:p>
        </p:txBody>
      </p:sp>
      <p:sp>
        <p:nvSpPr>
          <p:cNvPr id="185" name="Google Shape;185;p19"/>
          <p:cNvSpPr txBox="1"/>
          <p:nvPr/>
        </p:nvSpPr>
        <p:spPr>
          <a:xfrm>
            <a:off x="2329288" y="378757"/>
            <a:ext cx="55051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kraticama pisati gramatička obilježja imenica: rod, broj i padež? </a:t>
            </a:r>
            <a:endParaRPr sz="2400" b="1" dirty="0"/>
          </a:p>
        </p:txBody>
      </p:sp>
      <p:sp>
        <p:nvSpPr>
          <p:cNvPr id="186" name="Google Shape;186;p19"/>
          <p:cNvSpPr txBox="1"/>
          <p:nvPr/>
        </p:nvSpPr>
        <p:spPr>
          <a:xfrm>
            <a:off x="446168" y="2382335"/>
            <a:ext cx="276230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muški rod – m. r.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ženski rod – ž. r.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srednjl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rod – s. r.</a:t>
            </a:r>
            <a:endParaRPr sz="2400" dirty="0"/>
          </a:p>
        </p:txBody>
      </p:sp>
      <p:sp>
        <p:nvSpPr>
          <p:cNvPr id="187" name="Google Shape;187;p19"/>
          <p:cNvSpPr txBox="1"/>
          <p:nvPr/>
        </p:nvSpPr>
        <p:spPr>
          <a:xfrm>
            <a:off x="4271353" y="2623685"/>
            <a:ext cx="23248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jednina – 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množina – 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88" name="Google Shape;188;p19"/>
          <p:cNvSpPr txBox="1"/>
          <p:nvPr/>
        </p:nvSpPr>
        <p:spPr>
          <a:xfrm>
            <a:off x="2907267" y="4477041"/>
            <a:ext cx="519643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nominativ  - N   genitiv  - G   dativ -  D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akuzativ - A   vokativ -  V  lokativ -  L        instrumental -  I</a:t>
            </a:r>
            <a:endParaRPr sz="2400" dirty="0"/>
          </a:p>
        </p:txBody>
      </p:sp>
      <p:pic>
        <p:nvPicPr>
          <p:cNvPr id="189" name="Google Shape;189;p19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83041">
            <a:off x="1065562" y="1834256"/>
            <a:ext cx="1046401" cy="67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383041">
            <a:off x="4339533" y="1903682"/>
            <a:ext cx="986969" cy="63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 descr="Transparent Orange Arrow Icon Png - Arrow Increasing In Size, Png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483755">
            <a:off x="1463078" y="4631154"/>
            <a:ext cx="1397739" cy="9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7592406" y="2043264"/>
            <a:ext cx="38845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Rod, broj, padež pišemo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kraticama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3" name="Google Shape;193;p19"/>
          <p:cNvSpPr txBox="1"/>
          <p:nvPr/>
        </p:nvSpPr>
        <p:spPr>
          <a:xfrm>
            <a:off x="7665579" y="3160059"/>
            <a:ext cx="3360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7592406" y="2800587"/>
            <a:ext cx="38845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zvučni zapis na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kojem su pravilno naglašeni nazivi padeža i padežnih pitanja. </a:t>
            </a:r>
            <a:endParaRPr sz="2400" dirty="0"/>
          </a:p>
        </p:txBody>
      </p:sp>
      <p:pic>
        <p:nvPicPr>
          <p:cNvPr id="195" name="Google Shape;195;p19" descr="Transparent Orange Arrow Icon Png - Arrow Increasing In Size, Png ..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35775">
            <a:off x="7507804" y="4743705"/>
            <a:ext cx="1890167" cy="101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10567347" y="2898457"/>
            <a:ext cx="817883" cy="3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787" y="754229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3976" y="3882787"/>
            <a:ext cx="2151409" cy="220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7978180" y="1476713"/>
            <a:ext cx="257309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1325179" y="791242"/>
            <a:ext cx="461897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 je ______________________.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 bojim se ________________.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Radujem se ________________.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Vidim _____________________.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Hej, _______________________.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Sanjam o ___________________.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Igramo se (s) ________________. </a:t>
            </a:r>
            <a:endParaRPr sz="2400" dirty="0"/>
          </a:p>
        </p:txBody>
      </p:sp>
      <p:sp>
        <p:nvSpPr>
          <p:cNvPr id="208" name="Google Shape;208;p20"/>
          <p:cNvSpPr txBox="1"/>
          <p:nvPr/>
        </p:nvSpPr>
        <p:spPr>
          <a:xfrm>
            <a:off x="2650872" y="623497"/>
            <a:ext cx="13312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lopta</a:t>
            </a:r>
            <a:endParaRPr sz="2400" dirty="0"/>
          </a:p>
        </p:txBody>
      </p:sp>
      <p:sp>
        <p:nvSpPr>
          <p:cNvPr id="209" name="Google Shape;209;p20"/>
          <p:cNvSpPr txBox="1"/>
          <p:nvPr/>
        </p:nvSpPr>
        <p:spPr>
          <a:xfrm>
            <a:off x="3305387" y="1190446"/>
            <a:ext cx="13312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lopte</a:t>
            </a:r>
            <a:endParaRPr sz="2400" dirty="0"/>
          </a:p>
        </p:txBody>
      </p:sp>
      <p:sp>
        <p:nvSpPr>
          <p:cNvPr id="210" name="Google Shape;210;p20"/>
          <p:cNvSpPr txBox="1"/>
          <p:nvPr/>
        </p:nvSpPr>
        <p:spPr>
          <a:xfrm>
            <a:off x="3367821" y="1741528"/>
            <a:ext cx="13312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lopti</a:t>
            </a:r>
            <a:endParaRPr sz="2400" dirty="0"/>
          </a:p>
        </p:txBody>
      </p:sp>
      <p:sp>
        <p:nvSpPr>
          <p:cNvPr id="211" name="Google Shape;211;p20"/>
          <p:cNvSpPr txBox="1"/>
          <p:nvPr/>
        </p:nvSpPr>
        <p:spPr>
          <a:xfrm>
            <a:off x="2677257" y="2268414"/>
            <a:ext cx="13312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loptu</a:t>
            </a:r>
            <a:endParaRPr sz="2400" dirty="0"/>
          </a:p>
        </p:txBody>
      </p:sp>
      <p:sp>
        <p:nvSpPr>
          <p:cNvPr id="212" name="Google Shape;212;p20"/>
          <p:cNvSpPr txBox="1"/>
          <p:nvPr/>
        </p:nvSpPr>
        <p:spPr>
          <a:xfrm>
            <a:off x="2650872" y="2788766"/>
            <a:ext cx="13312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lopto</a:t>
            </a:r>
            <a:endParaRPr sz="2400" dirty="0"/>
          </a:p>
        </p:txBody>
      </p:sp>
      <p:sp>
        <p:nvSpPr>
          <p:cNvPr id="213" name="Google Shape;213;p20"/>
          <p:cNvSpPr txBox="1"/>
          <p:nvPr/>
        </p:nvSpPr>
        <p:spPr>
          <a:xfrm>
            <a:off x="3134116" y="3401330"/>
            <a:ext cx="13312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lopti</a:t>
            </a:r>
            <a:endParaRPr sz="2400" dirty="0"/>
          </a:p>
        </p:txBody>
      </p:sp>
      <p:sp>
        <p:nvSpPr>
          <p:cNvPr id="214" name="Google Shape;214;p20"/>
          <p:cNvSpPr txBox="1"/>
          <p:nvPr/>
        </p:nvSpPr>
        <p:spPr>
          <a:xfrm>
            <a:off x="3395688" y="3888062"/>
            <a:ext cx="13312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loptom</a:t>
            </a:r>
            <a:endParaRPr sz="2400" dirty="0"/>
          </a:p>
        </p:txBody>
      </p:sp>
      <p:sp>
        <p:nvSpPr>
          <p:cNvPr id="215" name="Google Shape;215;p20"/>
          <p:cNvSpPr/>
          <p:nvPr/>
        </p:nvSpPr>
        <p:spPr>
          <a:xfrm>
            <a:off x="8014662" y="2251571"/>
            <a:ext cx="301899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Imenicu LOPTA uvrsti u sljedeće rečenice.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Pored imenice napiši u kojem je padežu.</a:t>
            </a:r>
            <a:endParaRPr sz="2400" dirty="0"/>
          </a:p>
        </p:txBody>
      </p:sp>
      <p:pic>
        <p:nvPicPr>
          <p:cNvPr id="216" name="Google Shape;21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800" y="865368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6629" y="4744531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1024563" y="5023246"/>
            <a:ext cx="6953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Crvenkapici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(___)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djed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(___)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pričao o igricama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(___)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endParaRPr sz="2400" dirty="0"/>
          </a:p>
        </p:txBody>
      </p:sp>
      <p:sp>
        <p:nvSpPr>
          <p:cNvPr id="219" name="Google Shape;219;p20"/>
          <p:cNvSpPr txBox="1"/>
          <p:nvPr/>
        </p:nvSpPr>
        <p:spPr>
          <a:xfrm>
            <a:off x="2774583" y="4951235"/>
            <a:ext cx="389965" cy="40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 dirty="0"/>
          </a:p>
        </p:txBody>
      </p:sp>
      <p:sp>
        <p:nvSpPr>
          <p:cNvPr id="220" name="Google Shape;220;p20"/>
          <p:cNvSpPr txBox="1"/>
          <p:nvPr/>
        </p:nvSpPr>
        <p:spPr>
          <a:xfrm>
            <a:off x="4409661" y="4961667"/>
            <a:ext cx="389965" cy="40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dirty="0"/>
          </a:p>
        </p:txBody>
      </p:sp>
      <p:sp>
        <p:nvSpPr>
          <p:cNvPr id="221" name="Google Shape;221;p20"/>
          <p:cNvSpPr txBox="1"/>
          <p:nvPr/>
        </p:nvSpPr>
        <p:spPr>
          <a:xfrm>
            <a:off x="7340724" y="5002180"/>
            <a:ext cx="389965" cy="40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400" dirty="0"/>
          </a:p>
        </p:txBody>
      </p:sp>
      <p:pic>
        <p:nvPicPr>
          <p:cNvPr id="222" name="Google Shape;222;p20" descr="A close up of a 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43504" y="2152407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29793" y="3165540"/>
            <a:ext cx="914479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1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" y="24384"/>
            <a:ext cx="12082715" cy="683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437</Words>
  <Application>Microsoft Office PowerPoint</Application>
  <PresentationFormat>Široki zaslon</PresentationFormat>
  <Paragraphs>80</Paragraphs>
  <Slides>11</Slides>
  <Notes>11</Notes>
  <HiddenSlides>2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2020-09-09T19:11:20Z</dcterms:modified>
</cp:coreProperties>
</file>